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68" r:id="rId4"/>
    <p:sldId id="258" r:id="rId5"/>
    <p:sldId id="261" r:id="rId6"/>
    <p:sldId id="262" r:id="rId7"/>
    <p:sldId id="263" r:id="rId8"/>
    <p:sldId id="264" r:id="rId9"/>
    <p:sldId id="266" r:id="rId10"/>
    <p:sldId id="269" r:id="rId11"/>
    <p:sldId id="267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2" d="100"/>
          <a:sy n="72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6/2/2025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6/2/2025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6/2/2025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6/2/2025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Учёт и анализ расходов на оплату труда в ООО «ЖБИ-Капстрой»</a:t>
            </a:r>
          </a:p>
        </p:txBody>
      </p:sp>
    </p:spTree>
    <p:extLst>
      <p:ext uri="{BB962C8B-B14F-4D97-AF65-F5344CB8AC3E}">
        <p14:creationId xmlns:p14="http://schemas.microsoft.com/office/powerpoint/2010/main" val="38694706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Заключение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pPr algn="just">
              <a:lnSpc>
                <a:spcPct val="150000"/>
              </a:lnSpc>
            </a:pPr>
            <a:r>
              <a:rPr lang="ru-RU" sz="3500" kern="100" dirty="0">
                <a:ea typeface="Calibri" panose="020F0502020204030204" pitchFamily="34" charset="0"/>
                <a:cs typeface="Arial" panose="020B0604020202020204" pitchFamily="34" charset="0"/>
              </a:rPr>
              <a:t>Анализ расходов на оплату труда показал положительную динамику: фонд оплаты труда предприятия увеличился за 3 года, что свидетельствует о расширении объёмов производства и повышении заработной платы персоналу. Однако доля фонда оплаты труда в выручке остаётся нестабильной, что указывает на необходимость более чёткого планирования.</a:t>
            </a:r>
          </a:p>
          <a:p>
            <a:pPr algn="just">
              <a:lnSpc>
                <a:spcPct val="150000"/>
              </a:lnSpc>
            </a:pPr>
            <a:r>
              <a:rPr lang="ru-RU" sz="3500" kern="100" dirty="0">
                <a:ea typeface="Calibri" panose="020F0502020204030204" pitchFamily="34" charset="0"/>
                <a:cs typeface="Arial" panose="020B0604020202020204" pitchFamily="34" charset="0"/>
              </a:rPr>
              <a:t>Сравнение с аналогичными предприятиями отрасли показало, что ООО «ЖБИ-Капстрой» отстаёт по показателю автоматизации расчётов и прозрачности документооборота, что влияет на эффективность и доверие со стороны работников.</a:t>
            </a:r>
          </a:p>
          <a:p>
            <a:pPr algn="just">
              <a:lnSpc>
                <a:spcPct val="150000"/>
              </a:lnSpc>
            </a:pPr>
            <a:r>
              <a:rPr lang="ru-RU" sz="3500" kern="100" dirty="0">
                <a:ea typeface="Calibri" panose="020F0502020204030204" pitchFamily="34" charset="0"/>
                <a:cs typeface="Arial" panose="020B0604020202020204" pitchFamily="34" charset="0"/>
              </a:rPr>
              <a:t>В рамках практической части предложены меры по автоматизации расчётов, оптимизации документооборота, внедрению электронных форм учёта и совершенствованию системы мотивации персонала, включая KPI и нематериальное стимулирование.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49106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6188" y="3072714"/>
            <a:ext cx="8596668" cy="1320800"/>
          </a:xfrm>
        </p:spPr>
        <p:txBody>
          <a:bodyPr/>
          <a:lstStyle/>
          <a:p>
            <a:pPr algn="ctr"/>
            <a:r>
              <a:rPr lang="ru-RU"/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29525275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Цель и задачи исследования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2199503"/>
            <a:ext cx="8596668" cy="384186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/>
              <a:t>Цель:</a:t>
            </a:r>
          </a:p>
          <a:p>
            <a:r>
              <a:rPr lang="ru-RU" dirty="0"/>
              <a:t>Изучить действующую систему оплаты труда, выявить её эффективность, проблемы и предложить пути оптимизации.</a:t>
            </a:r>
          </a:p>
          <a:p>
            <a:pPr marL="0" indent="0">
              <a:buNone/>
            </a:pPr>
            <a:r>
              <a:rPr lang="ru-RU" dirty="0"/>
              <a:t>Задачи:</a:t>
            </a:r>
          </a:p>
          <a:p>
            <a:r>
              <a:rPr lang="ru-RU" dirty="0"/>
              <a:t>Изучить документы учётной политики по оплате труда.</a:t>
            </a:r>
          </a:p>
          <a:p>
            <a:r>
              <a:rPr lang="ru-RU" dirty="0"/>
              <a:t>Проанализировать действующие формы оплаты труда на предприятии.</a:t>
            </a:r>
          </a:p>
          <a:p>
            <a:r>
              <a:rPr lang="ru-RU" dirty="0"/>
              <a:t>Определить особенности оплаты труда разных категорий персонала.</a:t>
            </a:r>
          </a:p>
          <a:p>
            <a:r>
              <a:rPr lang="ru-RU" dirty="0"/>
              <a:t>Рассчитать и сопоставить эффективность форм оплаты.</a:t>
            </a:r>
          </a:p>
          <a:p>
            <a:r>
              <a:rPr lang="ru-RU" dirty="0"/>
              <a:t>Выявить недостатки в организации учета и документооборота.</a:t>
            </a:r>
          </a:p>
          <a:p>
            <a:r>
              <a:rPr lang="ru-RU" dirty="0"/>
              <a:t>Разработать предложения по совершенствованию оплаты труда.</a:t>
            </a:r>
          </a:p>
        </p:txBody>
      </p:sp>
    </p:spTree>
    <p:extLst>
      <p:ext uri="{BB962C8B-B14F-4D97-AF65-F5344CB8AC3E}">
        <p14:creationId xmlns:p14="http://schemas.microsoft.com/office/powerpoint/2010/main" val="11804964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Актуальность темы</a:t>
            </a:r>
            <a:br>
              <a:rPr lang="ru-RU" dirty="0"/>
            </a:br>
            <a:r>
              <a:rPr lang="ru-RU" dirty="0"/>
              <a:t>Объект и предмет исследования</a:t>
            </a:r>
          </a:p>
        </p:txBody>
      </p:sp>
      <p:sp>
        <p:nvSpPr>
          <p:cNvPr id="4" name="Объект 2"/>
          <p:cNvSpPr txBox="1">
            <a:spLocks noGrp="1"/>
          </p:cNvSpPr>
          <p:nvPr>
            <p:ph idx="1"/>
          </p:nvPr>
        </p:nvSpPr>
        <p:spPr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Актуальность выбранной темы определяется необходимостью повышения эффективности системы учета оплаты труда, особенно в условиях частых изменений в законодательстве, развития цифровых технологий и требований к финансовой прозрачности. Ошибки в расчётах с персоналом могут повлечь за собой как внутренние управленческие проблемы, так и юридическую ответственность.</a:t>
            </a:r>
          </a:p>
          <a:p>
            <a:r>
              <a:rPr lang="ru-RU" i="0" dirty="0">
                <a:solidFill>
                  <a:srgbClr val="333333"/>
                </a:solidFill>
                <a:effectLst/>
                <a:latin typeface="Trebuchet MS" panose="020B0603020202020204" pitchFamily="34" charset="0"/>
              </a:rPr>
              <a:t>Объектом исследования выступает ООО «ЖБИ-Капстрой»</a:t>
            </a:r>
          </a:p>
          <a:p>
            <a:r>
              <a:rPr lang="ru-RU" b="0" i="0" dirty="0">
                <a:solidFill>
                  <a:srgbClr val="333333"/>
                </a:solidFill>
                <a:effectLst/>
              </a:rPr>
              <a:t>Предметом исследования является организация учета расчетов с персоналом по оплате труда в ООО «ЖБИ-Капстрой».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1699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Общая характеристика</a:t>
            </a:r>
            <a:br>
              <a:rPr lang="ru-RU" dirty="0"/>
            </a:br>
            <a:r>
              <a:rPr lang="ru-RU" dirty="0"/>
              <a:t>ООО «ЖБИ-Капстрой»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/>
              <a:t>Общество с ограниченной ответственностью «ЖБИ-Капстрой» зарегистрировано 27 декабря 2018 года в городе Воронеж. Основным видом деятельности компании является деятельность заказчика-застройщика, генерального подрядчика (код ОКВЭД 71.12.2). </a:t>
            </a:r>
          </a:p>
          <a:p>
            <a:pPr marL="0" indent="0">
              <a:buNone/>
            </a:pPr>
            <a:r>
              <a:rPr lang="ru-RU" dirty="0"/>
              <a:t>Дополнительно организация осуществляет следующие виды деятельности:</a:t>
            </a:r>
          </a:p>
          <a:p>
            <a:r>
              <a:rPr lang="ru-RU" dirty="0"/>
              <a:t>Строительство жилых и нежилых зданий (ОКВЭД 41.20);</a:t>
            </a:r>
          </a:p>
          <a:p>
            <a:r>
              <a:rPr lang="ru-RU" dirty="0"/>
              <a:t>Разборка и снос зданий (ОКВЭД 43.11);</a:t>
            </a:r>
          </a:p>
          <a:p>
            <a:r>
              <a:rPr lang="ru-RU" dirty="0"/>
              <a:t>Подготовка строительной площадки (ОКВЭД 43.12);</a:t>
            </a:r>
          </a:p>
          <a:p>
            <a:r>
              <a:rPr lang="ru-RU" dirty="0"/>
              <a:t>Производство электромонтажных работ (ОКВЭД 43.21);</a:t>
            </a:r>
          </a:p>
          <a:p>
            <a:r>
              <a:rPr lang="ru-RU" dirty="0"/>
              <a:t>Производство санитарно-технических работ, монтаж отопительных систем и систем кондиционирования воздуха (ОКВЭД 43.22);</a:t>
            </a:r>
          </a:p>
          <a:p>
            <a:r>
              <a:rPr lang="ru-RU" dirty="0"/>
              <a:t>Производство прочих строительных работ, требующих специальной квалификации (ОКВЭД 43.29).</a:t>
            </a:r>
          </a:p>
        </p:txBody>
      </p:sp>
    </p:spTree>
    <p:extLst>
      <p:ext uri="{BB962C8B-B14F-4D97-AF65-F5344CB8AC3E}">
        <p14:creationId xmlns:p14="http://schemas.microsoft.com/office/powerpoint/2010/main" val="23905495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Особенности начислений в </a:t>
            </a:r>
            <a:br>
              <a:rPr lang="ru-RU" dirty="0"/>
            </a:br>
            <a:r>
              <a:rPr lang="ru-RU" dirty="0"/>
              <a:t>ООО «ЖБИ-Капстрой»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70035812"/>
              </p:ext>
            </p:extLst>
          </p:nvPr>
        </p:nvGraphicFramePr>
        <p:xfrm>
          <a:off x="677863" y="2160588"/>
          <a:ext cx="8596312" cy="2468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490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490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490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4907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Категория персонала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Характер</a:t>
                      </a:r>
                      <a:br>
                        <a:rPr lang="ru-RU" dirty="0"/>
                      </a:br>
                      <a:r>
                        <a:rPr lang="ru-RU" dirty="0"/>
                        <a:t>оплаты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/>
                        <a:t>Примеры надбавок и премий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/>
                        <a:t>Категория персонала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/>
                        <a:t>Рабочие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/>
                        <a:t>Сдельная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/>
                        <a:t>За перевыполнение норм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/>
                        <a:t>Рабочие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/>
                        <a:t>ИТР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/>
                        <a:t>Повременная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/>
                        <a:t>За участие в проектах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ИТР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798622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Анализ динамики расходов</a:t>
            </a:r>
            <a:br>
              <a:rPr lang="ru-RU" dirty="0"/>
            </a:br>
            <a:r>
              <a:rPr lang="ru-RU" dirty="0"/>
              <a:t>ООО «ЖБИ-Капстрой»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61375372"/>
              </p:ext>
            </p:extLst>
          </p:nvPr>
        </p:nvGraphicFramePr>
        <p:xfrm>
          <a:off x="677863" y="2160588"/>
          <a:ext cx="8596311" cy="1752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654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654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654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/>
                        <a:t>Год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/>
                        <a:t>Расходы на оплату труда, тыс. руб.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/>
                        <a:t>Изменение к предыдущему году (%)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/>
                        <a:t>2022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/>
                        <a:t>17 324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/>
                        <a:t>–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/>
                        <a:t>2023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/>
                        <a:t>92 219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/>
                        <a:t>+432,2%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/>
                        <a:t>2024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/>
                        <a:t>105 867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+14,8%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672404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Эффективность использования ФОТ</a:t>
            </a:r>
            <a:br>
              <a:rPr lang="ru-RU" dirty="0"/>
            </a:br>
            <a:r>
              <a:rPr lang="ru-RU" dirty="0"/>
              <a:t>ООО «ЖБИ-Капстрой»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Рост ФОТ опережал рост выручки.</a:t>
            </a:r>
          </a:p>
          <a:p>
            <a:r>
              <a:rPr lang="ru-RU" dirty="0"/>
              <a:t>В 2023 и 2024 годах наблюдается снижение доли выручки на одного сотрудника, что говорит о снижении эффективности трудозатрат.</a:t>
            </a:r>
          </a:p>
          <a:p>
            <a:r>
              <a:rPr lang="ru-RU" dirty="0"/>
              <a:t>Рекомендуется увязать мотивацию персонала с производственными результатами.</a:t>
            </a:r>
          </a:p>
        </p:txBody>
      </p:sp>
    </p:spTree>
    <p:extLst>
      <p:ext uri="{BB962C8B-B14F-4D97-AF65-F5344CB8AC3E}">
        <p14:creationId xmlns:p14="http://schemas.microsoft.com/office/powerpoint/2010/main" val="21247346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Недостатки учёта и документооборота</a:t>
            </a:r>
            <a:br>
              <a:rPr lang="ru-RU" dirty="0"/>
            </a:br>
            <a:r>
              <a:rPr lang="ru-RU" dirty="0"/>
              <a:t>ООО «ЖБИ-Капстрой»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Не полностью автоматизирован учёт;</a:t>
            </a:r>
          </a:p>
          <a:p>
            <a:r>
              <a:rPr lang="ru-RU" dirty="0"/>
              <a:t>Отсутствует единый регламент премирования;</a:t>
            </a:r>
          </a:p>
          <a:p>
            <a:r>
              <a:rPr lang="ru-RU" dirty="0"/>
              <a:t>Нет аналитики по затратам на оплату по подразделениям.</a:t>
            </a:r>
          </a:p>
        </p:txBody>
      </p:sp>
    </p:spTree>
    <p:extLst>
      <p:ext uri="{BB962C8B-B14F-4D97-AF65-F5344CB8AC3E}">
        <p14:creationId xmlns:p14="http://schemas.microsoft.com/office/powerpoint/2010/main" val="16847462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3" y="609600"/>
            <a:ext cx="9290451" cy="1320800"/>
          </a:xfrm>
        </p:spPr>
        <p:txBody>
          <a:bodyPr>
            <a:normAutofit fontScale="90000"/>
          </a:bodyPr>
          <a:lstStyle/>
          <a:p>
            <a:r>
              <a:rPr lang="ru-RU" dirty="0"/>
              <a:t>Предложения по улучшению учета и анализа расходов на оплату труда ООО «ЖБИ-Капстрой»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Внедрить ERP-систему для автоматизации расчётов;</a:t>
            </a:r>
          </a:p>
          <a:p>
            <a:r>
              <a:rPr lang="ru-RU" dirty="0"/>
              <a:t>Обновить регламент премирования с привязкой к KPI;</a:t>
            </a:r>
          </a:p>
          <a:p>
            <a:r>
              <a:rPr lang="ru-RU" dirty="0"/>
              <a:t>Вести аналитический учёт по видам начислений и подразделениям;</a:t>
            </a:r>
          </a:p>
          <a:p>
            <a:r>
              <a:rPr lang="ru-RU" dirty="0"/>
              <a:t>Повысить прозрачность расчётов через регулярные отчёты для сотрудников.</a:t>
            </a:r>
          </a:p>
        </p:txBody>
      </p:sp>
    </p:spTree>
    <p:extLst>
      <p:ext uri="{BB962C8B-B14F-4D97-AF65-F5344CB8AC3E}">
        <p14:creationId xmlns:p14="http://schemas.microsoft.com/office/powerpoint/2010/main" val="2390597011"/>
      </p:ext>
    </p:extLst>
  </p:cSld>
  <p:clrMapOvr>
    <a:masterClrMapping/>
  </p:clrMapOvr>
</p:sld>
</file>

<file path=ppt/theme/theme1.xml><?xml version="1.0" encoding="utf-8"?>
<a:theme xmlns:a="http://schemas.openxmlformats.org/drawingml/2006/main" name="Грань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68</TotalTime>
  <Words>560</Words>
  <Application>Microsoft Office PowerPoint</Application>
  <PresentationFormat>Широкоэкранный</PresentationFormat>
  <Paragraphs>68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Calibri</vt:lpstr>
      <vt:lpstr>Trebuchet MS</vt:lpstr>
      <vt:lpstr>Wingdings 3</vt:lpstr>
      <vt:lpstr>Грань</vt:lpstr>
      <vt:lpstr>Учёт и анализ расходов на оплату труда в ООО «ЖБИ-Капстрой»</vt:lpstr>
      <vt:lpstr>Цель и задачи исследования</vt:lpstr>
      <vt:lpstr>Актуальность темы Объект и предмет исследования</vt:lpstr>
      <vt:lpstr>Общая характеристика ООО «ЖБИ-Капстрой»</vt:lpstr>
      <vt:lpstr>Особенности начислений в  ООО «ЖБИ-Капстрой»</vt:lpstr>
      <vt:lpstr>Анализ динамики расходов ООО «ЖБИ-Капстрой»</vt:lpstr>
      <vt:lpstr>Эффективность использования ФОТ ООО «ЖБИ-Капстрой»</vt:lpstr>
      <vt:lpstr>Недостатки учёта и документооборота ООО «ЖБИ-Капстрой»</vt:lpstr>
      <vt:lpstr>Предложения по улучшению учета и анализа расходов на оплату труда ООО «ЖБИ-Капстрой»</vt:lpstr>
      <vt:lpstr>Заключение</vt:lpstr>
      <vt:lpstr>Спасибо за внимание!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Учёт и анализ расходов на оплату труда в ООО «ЖБИ-Капстрой»</dc:title>
  <dc:creator>alex-dw@mail.ru</dc:creator>
  <cp:lastModifiedBy>Пользователь</cp:lastModifiedBy>
  <cp:revision>9</cp:revision>
  <dcterms:created xsi:type="dcterms:W3CDTF">2025-05-23T16:22:32Z</dcterms:created>
  <dcterms:modified xsi:type="dcterms:W3CDTF">2025-06-02T07:43:43Z</dcterms:modified>
</cp:coreProperties>
</file>