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7" r:id="rId3"/>
    <p:sldId id="258" r:id="rId4"/>
    <p:sldId id="261" r:id="rId5"/>
    <p:sldId id="298" r:id="rId6"/>
    <p:sldId id="266" r:id="rId7"/>
    <p:sldId id="267" r:id="rId8"/>
    <p:sldId id="268" r:id="rId9"/>
    <p:sldId id="269" r:id="rId10"/>
    <p:sldId id="303" r:id="rId11"/>
    <p:sldId id="271" r:id="rId12"/>
    <p:sldId id="304" r:id="rId13"/>
    <p:sldId id="272" r:id="rId14"/>
    <p:sldId id="273" r:id="rId15"/>
    <p:sldId id="274" r:id="rId16"/>
    <p:sldId id="276" r:id="rId17"/>
    <p:sldId id="277" r:id="rId18"/>
    <p:sldId id="278" r:id="rId19"/>
    <p:sldId id="305" r:id="rId20"/>
    <p:sldId id="282" r:id="rId21"/>
    <p:sldId id="306" r:id="rId22"/>
    <p:sldId id="283" r:id="rId23"/>
    <p:sldId id="307" r:id="rId24"/>
    <p:sldId id="284" r:id="rId25"/>
    <p:sldId id="285" r:id="rId26"/>
    <p:sldId id="308" r:id="rId27"/>
    <p:sldId id="287" r:id="rId28"/>
    <p:sldId id="288" r:id="rId29"/>
    <p:sldId id="289" r:id="rId30"/>
    <p:sldId id="290" r:id="rId31"/>
    <p:sldId id="310" r:id="rId32"/>
    <p:sldId id="314" r:id="rId33"/>
    <p:sldId id="312" r:id="rId34"/>
    <p:sldId id="311" r:id="rId35"/>
    <p:sldId id="315" r:id="rId36"/>
    <p:sldId id="291" r:id="rId37"/>
    <p:sldId id="292" r:id="rId38"/>
    <p:sldId id="296" r:id="rId39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>
        <p:scale>
          <a:sx n="80" d="100"/>
          <a:sy n="80" d="100"/>
        </p:scale>
        <p:origin x="-1522" y="-14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694" cy="496916"/>
          </a:xfrm>
          <a:prstGeom prst="rect">
            <a:avLst/>
          </a:prstGeom>
        </p:spPr>
        <p:txBody>
          <a:bodyPr vert="horz" lIns="135596" tIns="67798" rIns="135596" bIns="67798" rtlCol="0"/>
          <a:lstStyle>
            <a:lvl1pPr algn="l">
              <a:defRPr sz="18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982" y="0"/>
            <a:ext cx="2944307" cy="496916"/>
          </a:xfrm>
          <a:prstGeom prst="rect">
            <a:avLst/>
          </a:prstGeom>
        </p:spPr>
        <p:txBody>
          <a:bodyPr vert="horz" lIns="135596" tIns="67798" rIns="135596" bIns="67798" rtlCol="0"/>
          <a:lstStyle>
            <a:lvl1pPr algn="r">
              <a:defRPr sz="1800"/>
            </a:lvl1pPr>
          </a:lstStyle>
          <a:p>
            <a:fld id="{B00A058E-DFAA-4839-8FDA-F331E2D3629A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722"/>
            <a:ext cx="2946694" cy="494582"/>
          </a:xfrm>
          <a:prstGeom prst="rect">
            <a:avLst/>
          </a:prstGeom>
        </p:spPr>
        <p:txBody>
          <a:bodyPr vert="horz" lIns="135596" tIns="67798" rIns="135596" bIns="67798" rtlCol="0" anchor="b"/>
          <a:lstStyle>
            <a:lvl1pPr algn="l">
              <a:defRPr sz="18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982" y="9429722"/>
            <a:ext cx="2944307" cy="494582"/>
          </a:xfrm>
          <a:prstGeom prst="rect">
            <a:avLst/>
          </a:prstGeom>
        </p:spPr>
        <p:txBody>
          <a:bodyPr vert="horz" lIns="135596" tIns="67798" rIns="135596" bIns="67798" rtlCol="0" anchor="b"/>
          <a:lstStyle>
            <a:lvl1pPr algn="r">
              <a:defRPr sz="1800"/>
            </a:lvl1pPr>
          </a:lstStyle>
          <a:p>
            <a:fld id="{A37E6AC1-9760-4C2E-9B6F-1DE9DEF68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26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5555" tIns="47778" rIns="95555" bIns="4777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332"/>
          </a:xfrm>
          <a:prstGeom prst="rect">
            <a:avLst/>
          </a:prstGeom>
        </p:spPr>
        <p:txBody>
          <a:bodyPr vert="horz" lIns="95555" tIns="47778" rIns="95555" bIns="47778" rtlCol="0"/>
          <a:lstStyle>
            <a:lvl1pPr algn="r">
              <a:defRPr sz="1200"/>
            </a:lvl1pPr>
          </a:lstStyle>
          <a:p>
            <a:fld id="{32696A94-89AF-4861-9509-F0BD71A7F70F}" type="datetimeFigureOut">
              <a:rPr lang="ru-RU" smtClean="0"/>
              <a:pPr/>
              <a:t>28.06.2018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5" tIns="47778" rIns="95555" bIns="4777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39" cy="4466987"/>
          </a:xfrm>
          <a:prstGeom prst="rect">
            <a:avLst/>
          </a:prstGeom>
        </p:spPr>
        <p:txBody>
          <a:bodyPr vert="horz" lIns="95555" tIns="47778" rIns="95555" bIns="4777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5555" tIns="47778" rIns="95555" bIns="4777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5555" tIns="47778" rIns="95555" bIns="47778" rtlCol="0" anchor="b"/>
          <a:lstStyle>
            <a:lvl1pPr algn="r">
              <a:defRPr sz="1200"/>
            </a:lvl1pPr>
          </a:lstStyle>
          <a:p>
            <a:fld id="{A404C632-DD5F-4D7F-87D6-91E808C77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641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4C632-DD5F-4D7F-87D6-91E808C77C9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4C632-DD5F-4D7F-87D6-91E808C77C9A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CDCD0-22C5-4FB9-83ED-C995B65DA63A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4134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523D1-01EC-42A6-A191-1437C5E79117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295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2D4BB-CA3C-4119-AF3E-F295A049240A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286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E5FD-4306-43F7-9904-A6142D4E5D87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414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14616-F2E7-4C19-A3E8-54EA7C04BE8F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2322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79232-4AC7-4C1E-B772-CA614C152906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96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4730A-E7D6-40B1-B9DD-AA946F5D5853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529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7A7E1A-D307-4190-8245-2CD8E39112F6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402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167F-B1D1-49DB-9322-9915797FE98D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08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C9FCF0-B812-4C09-9845-9781A75FBFB3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981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AF35A-4DDF-4674-AE86-1BBAF3000933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83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9A947-0420-498E-9A66-F028DEBEE52F}" type="datetime1">
              <a:rPr lang="ru-RU" smtClean="0"/>
              <a:pPr/>
              <a:t>28.06.2018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558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80528" y="908720"/>
            <a:ext cx="9468544" cy="134421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itchFamily="18" charset="0"/>
              </a:rPr>
              <a:t>МИНИСТЕРСТВО ОБРАЗОВАНИЯ И НАУКИ РОССИЙСКОЙ ФЕДЕРАЦИИ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itchFamily="18" charset="0"/>
              </a:rPr>
              <a:t>ФЕДЕРАЛЬНОЕ ГОСУДАРСТВЕННОЕ БЮДЖЕТНОЕ ОБРАЗОВАТЕЛЬНОЕ 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itchFamily="18" charset="0"/>
              </a:rPr>
              <a:t>УЧРЕЖДЕНИЕ ВЫСШЕГО ОБРАЗОВАНИЯ </a:t>
            </a:r>
            <a:br>
              <a:rPr lang="ru-RU" sz="1800" b="1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anose="02020603050405020304" pitchFamily="18" charset="0"/>
                <a:cs typeface="Times New Roman" pitchFamily="18" charset="0"/>
              </a:rPr>
              <a:t>«БРАТСКИЙ ГОСУДАРСТВЕННЫЙ УНИВЕРСИТЕТ»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700808"/>
            <a:ext cx="8429684" cy="4800026"/>
          </a:xfrm>
        </p:spPr>
        <p:txBody>
          <a:bodyPr>
            <a:normAutofit fontScale="92500" lnSpcReduction="20000"/>
          </a:bodyPr>
          <a:lstStyle/>
          <a:p>
            <a:endParaRPr lang="en-US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СОВЕРШЕНСТВОВАНИЕ ПРОГРАММНО-ЦЕЛЕВОГО УПРАВЛЕНИЯ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БЮДЖЕТНЫХ  РАСХОДОВ (НА ПРИМЕРЕ МО Г. БРАТСКА)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Проект выполнил</a:t>
            </a:r>
            <a:endParaRPr lang="ru-RU" sz="17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студент группы ГМУ-14 	                                                          </a:t>
            </a:r>
            <a:r>
              <a:rPr lang="ru-RU" sz="17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А.В.Шестаков</a:t>
            </a:r>
            <a:endParaRPr lang="ru-RU" sz="17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endParaRPr lang="ru-RU" sz="17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1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к.э.н., доцент каф. «</a:t>
            </a:r>
            <a:r>
              <a:rPr lang="ru-RU" sz="17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ЭиМ</a:t>
            </a:r>
            <a:r>
              <a:rPr lang="ru-RU" sz="1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                                                          Л.В.Клейменова</a:t>
            </a:r>
          </a:p>
          <a:p>
            <a:pPr algn="l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Проект выполнил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студент группы ГМУ-14 	                                                         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А.В.Шестаков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к.э.н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., доцент каф. «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ЭиМ</a:t>
            </a:r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                                                           </a:t>
            </a:r>
            <a:r>
              <a:rPr lang="ru-RU" sz="20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Л.В.Клейменова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Братск 2018 г.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l"/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F7F61-BD55-4454-B239-D275E5D40989}" type="slidenum">
              <a:rPr lang="ru-RU" smtClean="0">
                <a:solidFill>
                  <a:schemeClr val="bg1"/>
                </a:solidFill>
              </a:rPr>
              <a:pPr/>
              <a:t>1</a:t>
            </a:fld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919303"/>
              </p:ext>
            </p:extLst>
          </p:nvPr>
        </p:nvGraphicFramePr>
        <p:xfrm>
          <a:off x="395536" y="2780928"/>
          <a:ext cx="8748464" cy="1523393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88000"/>
                <a:gridCol w="1492520"/>
                <a:gridCol w="4067944"/>
              </a:tblGrid>
              <a:tr h="7750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Допуск к защите в ГЭК: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Заведующий базовой кафедрой </a:t>
                      </a:r>
                      <a:r>
                        <a:rPr lang="ru-RU" sz="1400" b="1" i="0" dirty="0" err="1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ЭиМ</a:t>
                      </a:r>
                      <a:endParaRPr lang="ru-RU" sz="1400" b="1" i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i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____________</a:t>
                      </a:r>
                      <a:endParaRPr lang="ru-RU" sz="1400" b="1" i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1400" b="1" i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i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М.И. </a:t>
                      </a:r>
                      <a:r>
                        <a:rPr lang="ru-RU" sz="1400" b="1" i="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Черутова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b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i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профессор, к.э.н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</a:t>
                      </a:r>
                      <a:r>
                        <a:rPr lang="ru-RU" sz="1400" b="1" i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доцент базовой кафедры </a:t>
                      </a:r>
                      <a:r>
                        <a:rPr lang="ru-RU" sz="1400" b="1" i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ЭиМ</a:t>
                      </a:r>
                      <a:r>
                        <a:rPr lang="ru-RU" sz="1400" b="1" i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1400" b="1" i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123">
                <a:tc>
                  <a:txBody>
                    <a:bodyPr/>
                    <a:lstStyle/>
                    <a:p>
                      <a:pPr>
                        <a:lnSpc>
                          <a:spcPts val="5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 бакалаврской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работы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3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3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3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3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3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3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ts val="3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____________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Л.В. Клейменова, </a:t>
                      </a:r>
                      <a:b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к.э.н., доцент базовой кафедры </a:t>
                      </a:r>
                      <a:r>
                        <a:rPr lang="ru-RU" sz="1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ЭиМ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889032"/>
              </p:ext>
            </p:extLst>
          </p:nvPr>
        </p:nvGraphicFramePr>
        <p:xfrm>
          <a:off x="395536" y="4221088"/>
          <a:ext cx="8748464" cy="12961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88000"/>
                <a:gridCol w="1492520"/>
                <a:gridCol w="4067944"/>
              </a:tblGrid>
              <a:tr h="78001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Нормоконтроль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____________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400"/>
                        </a:lnSpc>
                      </a:pP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Ю.А.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Касиненко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b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ст. преподаватель базовой кафедры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ЭиМ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516125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Работу выполнил: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____________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А.В. Шестаков, </a:t>
                      </a:r>
                      <a:b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обучающийся группы  ГМУ-14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Жизненный цикл муниципальных программ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user\Pictures\Screenshots\Снимок экрана (459)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08720"/>
            <a:ext cx="6048672" cy="56886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225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Pictures\Screenshots\Снимок экрана (387)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66106"/>
            <a:ext cx="7776864" cy="504056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994122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доли программных и непрограммных расходов в общих расходах города Братска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приоритетные программы города Братска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города Братска «Образование»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города Братска «Социальная поддержка населения»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города Братска «Развитие градостроительного комплекса и обеспечение населения доступным жильем»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города Братска «Культура»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города Братска «Жилищно-коммунальное хозяйство и инфраструктура»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pPr/>
              <a:t>12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81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-99392"/>
            <a:ext cx="9587408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блока «Повышение качества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 и безопасности жизнедеятельности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13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user\Pictures\Screenshots\Снимок экрана (474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08720"/>
            <a:ext cx="5832648" cy="5649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14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1611339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Users\user\Pictures\Screenshots\Снимок экрана (475) — копи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453" y="1208483"/>
            <a:ext cx="5976663" cy="3012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user\Pictures\Screenshots\Снимок экрана (475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621" y="4221088"/>
            <a:ext cx="7056437" cy="221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-108520" y="9525"/>
            <a:ext cx="94068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блоков «Развитие экономического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потенциала города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«Совершенствование системы 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муниципальным 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образованием»</a:t>
            </a:r>
            <a:endParaRPr lang="ru-RU" sz="2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15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Pictures\Screenshots\Снимок экрана (388)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7560840" cy="561662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2998"/>
            <a:ext cx="9001000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доли расходов по блокам муниципальных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в общих расходах города Братска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16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C:\Users\user\Pictures\Screenshots\Снимок экрана (394)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80" y="1052736"/>
            <a:ext cx="7945660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Заголовок 5"/>
          <p:cNvSpPr>
            <a:spLocks noGrp="1"/>
          </p:cNvSpPr>
          <p:nvPr>
            <p:ph type="title"/>
          </p:nvPr>
        </p:nvSpPr>
        <p:spPr>
          <a:xfrm>
            <a:off x="-36512" y="0"/>
            <a:ext cx="9145016" cy="1143000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процента исполнения расходов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блокам муниципальных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17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user\Pictures\Screenshots\Снимок экрана (395)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56127"/>
            <a:ext cx="7416824" cy="5318809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-252536" y="188640"/>
            <a:ext cx="9649072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муниципальных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блока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«Развитие экономического потенциала города» за 2017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3155629"/>
            <a:ext cx="819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52,2%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90236" y="1340768"/>
            <a:ext cx="819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94,4%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1197779"/>
            <a:ext cx="819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97,8%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20272" y="1233622"/>
            <a:ext cx="819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96,7%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18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 результативности МП «Газификация» за 2017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user\Pictures\Screenshots\Снимок экрана (48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98152"/>
            <a:ext cx="7848872" cy="444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19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017" y="764704"/>
            <a:ext cx="8959924" cy="5663089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Муниципальная программа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«Газификация» показывает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низкие значения по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проценту исполнения самой программы и процентам исполнения показателей результативности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данной программе наблюдается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недостижение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плановых значений почти по всем показателям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Методикой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эффективности реализации муниципальных программ города Братска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оценку эффективности реализации муниципальной программы «Газификация» за 2017 год.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Сначала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оценка степени достижения целей и решения задач муниципальной программы «Газификация»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год, которая рассчитывается по формуле:</a:t>
            </a:r>
          </a:p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(Сдп1+Сдп2+Сдп3+…)/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степень достижения целей (решения задач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программы;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степень достижения показателя результативности;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количество показателей результативности.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0" y="157535"/>
            <a:ext cx="9162503" cy="58092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МП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«Газификация» за 2017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51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709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учебного исследования являются программные расходы муниципального образования города Братска.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учебного исследования является теоретические и организационно-правовые аспекты программно-целевого управления расходами бюджета муниципального образования города Братска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учебного исследования заключается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анализе состояния и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разработке рекомендаций по совершенствованию программно-целевого управления расходами бюджета муниципального образования города Братска.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435280" cy="1143000"/>
          </a:xfr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Объект, предмет и цель учебного исследования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20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Pictures\Screenshots\Снимок экрана (509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29" y="1340768"/>
            <a:ext cx="8240713" cy="488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301" y="312887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степени достижения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результативности программы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«Газификация» за 2017 год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21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Pictures\Screenshots\Снимок экрана (508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5733"/>
            <a:ext cx="7416824" cy="6462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972616" y="71041"/>
            <a:ext cx="11161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степени достижения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результативности подпрограмм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27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22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C:\Users\user\Pictures\Screenshots\Снимок экрана (485)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66" y="3736302"/>
            <a:ext cx="8732344" cy="2501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4548" y="369005"/>
            <a:ext cx="7987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=(0,93+0,75+0,54+1,42+1,0+0,69+0,91)/7=0,89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864038"/>
            <a:ext cx="8424936" cy="2841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проводим оценку степени соответствия запланированному уровню затрат и эффективности использования средств, направленных на реализацию муниципальной программы, которая определяется по формуле:</a:t>
            </a:r>
          </a:p>
          <a:p>
            <a:pPr>
              <a:lnSpc>
                <a:spcPts val="8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Уф=Фп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Фф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Уф - уровень финансирования реализации программы;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Фф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фактический объем финансовых ресурсов, направленный на реализацию программы;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плановый объем финансовых ресурсов.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23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35544"/>
            <a:ext cx="9144000" cy="6342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Далее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определим эффективность реализации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МП «Газификация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2017 год, которая рассчитывается по формуле:</a:t>
            </a:r>
          </a:p>
          <a:p>
            <a:pPr>
              <a:lnSpc>
                <a:spcPts val="8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*Уф,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900"/>
              </a:lnSpc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Эмп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эффективность реализации муниципальной программы;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степень достижения целей (решения задач) программы;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Уф - уровень финансирования реализации программы.</a:t>
            </a:r>
          </a:p>
          <a:p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Рассчитаем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 эффективность реализации муниципальной программы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10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=0,89*1,92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1,71 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800"/>
              </a:lnSpc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Согласно критериям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установленным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Методикой,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оценивается как высокоэффективная.</a:t>
            </a:r>
          </a:p>
        </p:txBody>
      </p:sp>
      <p:pic>
        <p:nvPicPr>
          <p:cNvPr id="4098" name="Picture 2" descr="C:\Users\user\Pictures\Screenshots\Снимок экрана (510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12" y="3387105"/>
            <a:ext cx="7975376" cy="246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693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139" y="260648"/>
            <a:ext cx="9217024" cy="489654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Выявленные в ходе анализа проблемы программно-целевого управления расходами бюджета города Братска: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четкой схемы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приоритезации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расходов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ts val="1100"/>
              </a:lnSpc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недостижение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ранее запланированных показателей программ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ts val="1100"/>
              </a:lnSpc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отсутствие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эффективной системы мониторинга и контроля за результатами реализации программ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ts val="1100"/>
              </a:lnSpc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наличие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трудностей в объективной оценке индикаторов, характеризующих результативность и эффективность использования бюджетных средств на реализацию программ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ts val="1100"/>
              </a:lnSpc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некорректное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при планировании программ целевых показателей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взаимосвязи между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выделенными 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программы объемами финансовых ресурсов и показателями конечного результата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24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25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107721"/>
            <a:ext cx="468589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</a:t>
            </a:r>
          </a:p>
          <a:p>
            <a:pPr marL="0" marR="0" lvl="0" indent="269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838937" cy="452596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На основании проведенного анализа были предложены следующие рекомендации: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методики оценки эффективности реализации муниципальных программ города Братска;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оценки муниципальных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города Братска;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практики инициативного бюджетирования в городе Братске.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10033" y="188640"/>
            <a:ext cx="9361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совершенствованию программно-целевого управления расходами бюджета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Братска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18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26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08520" y="332655"/>
            <a:ext cx="9361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методики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эффективности реализации муниципальных программ города Братска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412776"/>
            <a:ext cx="928903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совершенствования действующей методики оценки эффективности реализации муниципальных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предлагается проводить оценку согласно отдельным критериям: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Конечная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эффективности реализации программы будет определяться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показателей: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результативность программы 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- эффективность программы 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Эмп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И рекомендуется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ввести шкалу оценки показателя эффективности программы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Эмп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шкалу оценки показателя результативности программы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2722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27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user\Pictures\Screenshots\Снимок экрана (469)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7776864" cy="56166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18864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Шкала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показателя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программы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28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 descr="C:\Users\user\Pictures\Screenshots\Снимок экрана (470)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96944" cy="557748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51520" y="188640"/>
            <a:ext cx="87129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Шкала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показателя результативности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29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C:\Users\user\Pictures\Screenshots\Снимок экрана (487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04" y="980728"/>
            <a:ext cx="8604312" cy="207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56227" y="64006"/>
            <a:ext cx="92890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Матрица оценки эффективности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218975" y="3356992"/>
            <a:ext cx="9721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методик оценки эффективности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на примере МП «Газификация»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Pictures\Screenshots\Снимок экрана (513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28" y="4437112"/>
            <a:ext cx="8891863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768752" cy="1143000"/>
          </a:xfrm>
          <a:solidFill>
            <a:schemeClr val="bg1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Программа учебного исследования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8680" y="1772816"/>
            <a:ext cx="879532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Учебное исследование осуществлялось в три этапа: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теоретических основ программно-целевого планирования и управления расходами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бюджета;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программно-целевого управления расходами бюджета города Братска;</a:t>
            </a: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Разработка рекомендаций 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совершенствованию программно-целевого управления расходами бюджета города Братска.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30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29802" y="188640"/>
            <a:ext cx="93610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Модернизация показателей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муниципальных программ города Братска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196752"/>
            <a:ext cx="8964488" cy="2064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существующей методики оценки эффективности реализации  муниципальных программ города Братска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предлагается ввести следующие показатели:</a:t>
            </a:r>
          </a:p>
          <a:p>
            <a:pPr>
              <a:lnSpc>
                <a:spcPts val="1600"/>
              </a:lnSpc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20"/>
              </a:lnSpc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- степень выполнения мероприятий программы (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Свм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- эффективность использования бюджетных средств (Э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БС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pic>
        <p:nvPicPr>
          <p:cNvPr id="2051" name="Picture 3" descr="C:\Users\user\Pictures\Screenshots\Снимок экрана (516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4"/>
            <a:ext cx="8859837" cy="221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31</a:t>
            </a:fld>
            <a:endParaRPr lang="ru-RU" sz="200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16632"/>
            <a:ext cx="8640960" cy="6658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Предполагается,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эффективность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муниципальной программы будет рассчитывать из следующей формулы:</a:t>
            </a:r>
          </a:p>
          <a:p>
            <a:pPr>
              <a:lnSpc>
                <a:spcPts val="7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*Э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7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Эмп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эффективность реализации муниципальной программы;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степень достижения целей (решения задач) программы; 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Э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БС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эффективность использования бюджетных средств.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Степень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целей муниципальной программы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как и раньше определяется по формуле:</a:t>
            </a:r>
          </a:p>
          <a:p>
            <a:pPr>
              <a:lnSpc>
                <a:spcPts val="7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=(Сдп1+Сдп2+Сдп3+…)/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6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Сдц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степень достижения целей (решения задач) программы; 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Сдп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степень достижения показателя результативности;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количество показателей результативности.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Далее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рассмотрим формулу нового показателя эффективности использования бюджетных средств Э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БС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ts val="500"/>
              </a:lnSpc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БС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/Уф,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5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Э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БС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эффективность использования бюджетных средств; 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Свм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степень выполнения мероприятий программы;</a:t>
            </a:r>
          </a:p>
          <a:p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Уф - уровень финансирования реализации программы.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6515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4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32</a:t>
            </a:fld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3435" y="188640"/>
            <a:ext cx="8964488" cy="62940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Уровень финансирования реализации программы, учтя недостатки методики при оценке эффективности программы, когда она стала высокоэффективной за счет высокого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недостижения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запланированных объемов финансирования, будет определяться по следующей формуле:</a:t>
            </a:r>
          </a:p>
          <a:p>
            <a:pPr>
              <a:lnSpc>
                <a:spcPts val="13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Уф=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Фф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>
              <a:lnSpc>
                <a:spcPts val="1100"/>
              </a:lnSpc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Уф - уровень финансирования реализации программы;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Фф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фактический объем финансовых ресурсов, направленный на реализацию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программы;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плановый объем финансовых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выполнения мероприятий программы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будет определяться по формуле:</a:t>
            </a:r>
          </a:p>
          <a:p>
            <a:pPr>
              <a:lnSpc>
                <a:spcPts val="6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Кзм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   </a:t>
            </a:r>
          </a:p>
          <a:p>
            <a:pPr algn="ctr">
              <a:lnSpc>
                <a:spcPts val="12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где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степень выполнения мероприятий программы;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количество мероприятий программы, выполненных в запланированном объеме;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Кзм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количество всех запланированных мероприятий программы.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94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33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8670" y="4725144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354185" y="1307669"/>
            <a:ext cx="97210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методик оценки эффективности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на примере МП «Газификация»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1155" y="4653136"/>
            <a:ext cx="92890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Таким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образом, в соответствии с критериями, установленными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Методикой оценки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эффективности реализации муниципальных программ города Братска,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«Газификация»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2017 год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признается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удовлетворительной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1155" y="260648"/>
            <a:ext cx="90238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Опробуем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модернизированную формулу для оценки эффективности реализации программы «Газификация» за 2017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Pictures\Screenshots\Снимок экрана (517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96" y="2348880"/>
            <a:ext cx="835671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45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практики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инициативного бюджетирования в городе Братске</a:t>
            </a:r>
            <a:endParaRPr lang="ru-RU" sz="32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34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844824"/>
            <a:ext cx="8928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Под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инициативным бюджетированием понимается процесс вовлечения граждан в распределение средств местного бюджета для совместного решения вопросов местного значения и развития территории посредством реализации проектов, инициированных гражданами.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механизм, позволяющий гражданам участвовать в определении приоритетов при распределении бюджетных средств и дальнейшем контроле за реализацией отобранных проектов.</a:t>
            </a:r>
          </a:p>
        </p:txBody>
      </p:sp>
    </p:spTree>
    <p:extLst>
      <p:ext uri="{BB962C8B-B14F-4D97-AF65-F5344CB8AC3E}">
        <p14:creationId xmlns:p14="http://schemas.microsoft.com/office/powerpoint/2010/main" val="1725678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1845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целях вовлечения граждан в бюджетный процесс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рекомендуются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следующие направления:</a:t>
            </a:r>
          </a:p>
          <a:p>
            <a:pPr marL="0" indent="0">
              <a:lnSpc>
                <a:spcPts val="1400"/>
              </a:lnSpc>
              <a:buNone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доступности для граждан информации о бюджете и бюджетном процессе в общем доступе на официальном сайте администрации города Братска и путем подготовки брошюр и информационных материалов;</a:t>
            </a:r>
          </a:p>
          <a:p>
            <a:pPr marL="0" indent="0">
              <a:lnSpc>
                <a:spcPts val="1300"/>
              </a:lnSpc>
              <a:buNone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заинтересованности граждан – организация опросов населения по бюджетной тематике и размещение отчетов по их результатам, организация конкурсов проектов по формированию «бюджета для граждан» с целью создать понятную для обычных граждан версию бюджета;</a:t>
            </a:r>
          </a:p>
          <a:p>
            <a:pPr marL="0" indent="0">
              <a:lnSpc>
                <a:spcPts val="1400"/>
              </a:lnSpc>
              <a:buNone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популяризация бюджетной информации с использованием социальных сетей и мобильных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приложений.</a:t>
            </a:r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35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04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36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38372" y="5775"/>
            <a:ext cx="9217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реализации проекта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инициативного бюджетирования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user\Pictures\Screenshots\Снимок экрана (473)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467440"/>
            <a:ext cx="5913995" cy="62739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9144000" cy="5268931"/>
          </a:xfrm>
        </p:spPr>
        <p:txBody>
          <a:bodyPr>
            <a:normAutofit/>
          </a:bodyPr>
          <a:lstStyle/>
          <a:p>
            <a:pPr marL="0" indent="342000">
              <a:lnSpc>
                <a:spcPts val="1800"/>
              </a:lnSpc>
              <a:spcBef>
                <a:spcPts val="0"/>
              </a:spcBef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4200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разработка рекомендаций по развитию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методики оценки эффективности реализации муниципальных программ города Братска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34200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4200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модернизация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оценки муниципальных программ города Братска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34200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34200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разработка рекомендаций по развитию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практики инициативного бюджетирования 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Братске.</a:t>
            </a:r>
          </a:p>
          <a:p>
            <a:endParaRPr lang="ru-RU" sz="3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37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59632" y="254596"/>
            <a:ext cx="66167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Основными результатами учебного </a:t>
            </a:r>
            <a:r>
              <a:rPr lang="ru-RU" sz="32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исследования </a:t>
            </a:r>
            <a:r>
              <a:rPr lang="ru-RU" sz="32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являются</a:t>
            </a:r>
            <a:r>
              <a:rPr lang="ru-RU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38</a:t>
            </a:fld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421" y="2564904"/>
            <a:ext cx="72865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702258"/>
            <a:ext cx="8604448" cy="5688632"/>
          </a:xfrm>
        </p:spPr>
        <p:txBody>
          <a:bodyPr>
            <a:normAutofit fontScale="475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программно-целевому распределению средств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endParaRPr lang="ru-RU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деятельности и необходимого объема финансовых ресурсов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endParaRPr lang="ru-RU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критериев результативности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endParaRPr lang="ru-RU" sz="5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четкое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статей расходов, необходимых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достижения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поставленных </a:t>
            </a: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целей;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5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ru-RU" sz="5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</a:t>
            </a:r>
            <a:r>
              <a:rPr lang="ru-RU" sz="5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оценка эффективности (результативности) распределения расходов.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07504" y="25177"/>
            <a:ext cx="9322643" cy="1354162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Задачи управления бюджетными расходами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652189" y="260648"/>
            <a:ext cx="10657184" cy="778098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Внедрение программно-целевого управления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бюджетными расходами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268760"/>
            <a:ext cx="828092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2005-2008 гг.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реструктуризации бюджетного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сектора.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2009-2011 гг.</a:t>
            </a:r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долгосрочных приоритетов и целей социально- экономического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развития.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2012-2014 гг.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качества государственного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и обеспечение экономического роста страны в условиях системных кризисов и высокой степени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неопределенности.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79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pPr/>
              <a:t>6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-756592" y="0"/>
            <a:ext cx="10657184" cy="778098"/>
          </a:xfrm>
          <a:prstGeom prst="rect">
            <a:avLst/>
          </a:prstGeom>
          <a:noFill/>
          <a:ln w="25400" cap="flat" cmpd="sng" algn="ctr">
            <a:noFill/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Сущность программной классификации бюджетных расходов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Pictures\Screenshots\Снимок экрана (51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0688"/>
            <a:ext cx="6887224" cy="621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5305052"/>
              </p:ext>
            </p:extLst>
          </p:nvPr>
        </p:nvGraphicFramePr>
        <p:xfrm>
          <a:off x="539552" y="1412776"/>
          <a:ext cx="8136904" cy="4677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4068452"/>
                <a:gridCol w="4068452"/>
              </a:tblGrid>
              <a:tr h="342387">
                <a:tc>
                  <a:txBody>
                    <a:bodyPr/>
                    <a:lstStyle/>
                    <a:p>
                      <a:pPr marL="36195" marR="36195" algn="ctr"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Постатейный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традиционный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ctr"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Программно-целевой</a:t>
                      </a:r>
                      <a:r>
                        <a:rPr lang="en-US" sz="20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</a:t>
                      </a:r>
                      <a:endParaRPr lang="ru-RU" sz="18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7621"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составляется в разрезе бюджетных функций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складывается в разрезе бюджетных программ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788184"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направлен на содержание бюджетных организаций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 направлен на достижение эффективных результатов от расходов бюджета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597621"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Планирование бюджета на краткосрочную перспективу – год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Планирование бюджета на среднесрочную перспективу – 3-5 лет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96430"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Обоснование расходов на базе отчетных данных без оценки их деятельности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Обоснование расходов бюджета на основе фактических и плановых показателей результативности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29951"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Номинальная ответственность за результаты деятельности бюджетных учреждений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Усиление ответственности при выполнении конкурентных программ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97621"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Непрозрачность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расходования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бюджетных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195" marR="36195" algn="l"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Прозрачность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расходования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бюджетных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средств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pPr/>
              <a:t>7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3265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отличия между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постатейным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программно-целевым методом формирования бюджета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pPr/>
              <a:t>8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Рисунок 4" descr="C:\Users\user\Pictures\Screenshots\Снимок экрана (462).pn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"/>
          <a:stretch/>
        </p:blipFill>
        <p:spPr bwMode="auto">
          <a:xfrm>
            <a:off x="899592" y="1412776"/>
            <a:ext cx="7416824" cy="50405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404664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 эффективного  использования  программно-целевого подхода в бюджетном процессе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z="200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pPr/>
              <a:t>9</a:t>
            </a:fld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Объект 4" descr="C:\Users\user\Pictures\Screenshots\Снимок экрана (383)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8712968" cy="460851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683568" y="260648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программно-целевого управления бюджетными расходами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1595</TotalTime>
  <Words>1288</Words>
  <Application>Microsoft Office PowerPoint</Application>
  <PresentationFormat>Экран (4:3)</PresentationFormat>
  <Paragraphs>327</Paragraphs>
  <Slides>38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МИНИСТЕРСТВО ОБРАЗОВАНИЯ И НАУКИ РОССИЙСКОЙ ФЕДЕРАЦИИ ФЕДЕРАЛЬНОЕ ГОСУДАРСТВЕННОЕ БЮДЖЕТНОЕ ОБРАЗОВАТЕЛЬНОЕ  УЧРЕЖДЕНИЕ ВЫСШЕГО ОБРАЗОВАНИЯ  «БРАТСКИЙ ГОСУДАРСТВЕННЫЙ УНИВЕРСИТЕТ»  </vt:lpstr>
      <vt:lpstr>Объект, предмет и цель учебного исследования</vt:lpstr>
      <vt:lpstr>Программа учебного исследования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Жизненный цикл муниципальных программ</vt:lpstr>
      <vt:lpstr>Динамика доли программных и непрограммных расходов в общих расходах города Братска</vt:lpstr>
      <vt:lpstr>Наиболее приоритетные программы города Братска</vt:lpstr>
      <vt:lpstr>Программы блока «Повышение качества жизни и безопасности жизнедеятельности населения»</vt:lpstr>
      <vt:lpstr>Презентация PowerPoint</vt:lpstr>
      <vt:lpstr>Динамика доли расходов по блокам муниципальных программ в общих расходах города Братска</vt:lpstr>
      <vt:lpstr>Динамика процента исполнения расходов по блокам муниципальных программ</vt:lpstr>
      <vt:lpstr>Исполнение муниципальных программ блока  «Развитие экономического потенциала города» за 2017 г.</vt:lpstr>
      <vt:lpstr>Показатели результативности МП «Газификация» за 2017 год</vt:lpstr>
      <vt:lpstr>Анализ эффективности МП «Газификация» за 2017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практики инициативного бюджетирования в городе Братске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Российской Федерации ФГБОУ ВО «БРАТСКИЙ ГОСУДАРСТВЕННЫЙ УНИВЕРСИТЕТ» Базовая кафедра «Государственное и муниципальное управление»</dc:title>
  <dc:creator>Андрей</dc:creator>
  <cp:lastModifiedBy>user</cp:lastModifiedBy>
  <cp:revision>156</cp:revision>
  <dcterms:created xsi:type="dcterms:W3CDTF">2016-06-09T09:34:30Z</dcterms:created>
  <dcterms:modified xsi:type="dcterms:W3CDTF">2018-06-28T03:57:01Z</dcterms:modified>
</cp:coreProperties>
</file>