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62" r:id="rId6"/>
    <p:sldId id="261" r:id="rId7"/>
    <p:sldId id="260" r:id="rId8"/>
    <p:sldId id="259" r:id="rId9"/>
    <p:sldId id="268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6632"/>
            <a:ext cx="8352928" cy="6552728"/>
          </a:xfrm>
        </p:spPr>
        <p:txBody>
          <a:bodyPr>
            <a:normAutofit fontScale="92500" lnSpcReduction="20000"/>
          </a:bodyPr>
          <a:lstStyle/>
          <a:p>
            <a:pPr lvl="0" algn="ctr">
              <a:spcBef>
                <a:spcPts val="0"/>
              </a:spcBef>
              <a:buClrTx/>
              <a:buSzTx/>
            </a:pPr>
            <a:endParaRPr lang="ru-RU" dirty="0">
              <a:solidFill>
                <a:prstClr val="black"/>
              </a:solidFill>
              <a:latin typeface="Calibri" panose="020F0502020204030204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ноУ ВПО «Московский социально – педагогический институт»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5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Кафедра педагогики и психологии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5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5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5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ВЫПУСКНАЯ КВАЛИФИКАЦИОННАЯ РАБОТА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5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 тему: </a:t>
            </a:r>
          </a:p>
          <a:p>
            <a:pPr>
              <a:lnSpc>
                <a:spcPct val="115000"/>
              </a:lnSpc>
            </a:pPr>
            <a:r>
              <a:rPr lang="ru-RU" cap="all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«Формирование представлений о мире профессий у младших школьников в игровой деятельности»</a:t>
            </a:r>
            <a:endParaRPr lang="ru-RU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Исполнитель: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Блинникова Виктория Викторовна</a:t>
            </a:r>
            <a:endParaRPr lang="ru-RU" sz="14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студентка </a:t>
            </a:r>
            <a:r>
              <a:rPr lang="ru-RU" sz="1400" cap="all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4  </a:t>
            </a:r>
            <a:r>
              <a:rPr lang="ru-RU" sz="1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курса  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Научный руководитель: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док. Пед. наук, профессор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Сенатор светлана юргеновна</a:t>
            </a:r>
            <a:endParaRPr lang="ru-RU" sz="1400" cap="all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400" cap="all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  <a:p>
            <a:pPr lvl="0" algn="r">
              <a:spcBef>
                <a:spcPts val="0"/>
              </a:spcBef>
              <a:buClrTx/>
              <a:buSzTx/>
            </a:pPr>
            <a:endParaRPr lang="ru-R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4"/>
            <a:ext cx="6365502" cy="4395430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0" y="4653136"/>
            <a:ext cx="8892480" cy="10081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342000" algn="ctr">
              <a:lnSpc>
                <a:spcPct val="160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Сравнительная гистограмма результатов первичного и повторного уровня сформированности представлений о мире профессий у младших школьников</a:t>
            </a:r>
          </a:p>
          <a:p>
            <a:pPr marL="342900" indent="342000" algn="ctr">
              <a:lnSpc>
                <a:spcPct val="160000"/>
              </a:lnSpc>
              <a:spcBef>
                <a:spcPct val="20000"/>
              </a:spcBef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</a:p>
          <a:p>
            <a:pPr marL="342900" marR="0" lvl="0" indent="342000" algn="ctr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976664"/>
          </a:xfrm>
        </p:spPr>
        <p:txBody>
          <a:bodyPr>
            <a:normAutofit/>
          </a:bodyPr>
          <a:lstStyle/>
          <a:p>
            <a:pPr indent="342000" algn="just">
              <a:lnSpc>
                <a:spcPct val="16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Актуальность исследования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данной темы ВКР обусловлена необходимостью раннего знакомства современных младших школьников с важнейшими профессиями. Поскольку современные профессии значительно отличаются даже от тех, которые господствовали в конце 20 века, необходимы новые подходы к профориентации. Актуальность исследования данной темы ВКР можно определить как необходимость  оптимизации методики профориентации для детей младшего школьного возраста.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840760"/>
          </a:xfrm>
        </p:spPr>
        <p:txBody>
          <a:bodyPr>
            <a:normAutofit fontScale="85000" lnSpcReduction="20000"/>
          </a:bodyPr>
          <a:lstStyle/>
          <a:p>
            <a:pPr indent="342000" algn="just">
              <a:lnSpc>
                <a:spcPct val="150000"/>
              </a:lnSpc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Противоречия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indent="342000" algn="just">
              <a:lnSpc>
                <a:spcPct val="150000"/>
              </a:lnSpc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Между потребностью в системе формирования представлений о мире профессий у младших школьников и недостаточной разработанностью научно-методических основ ее проектирования и средств реализации;</a:t>
            </a:r>
          </a:p>
          <a:p>
            <a:pPr indent="342000" algn="just">
              <a:lnSpc>
                <a:spcPct val="150000"/>
              </a:lnSpc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Между традиционной структурой и особенно теоретическим содержанием начального общего образования, и потребностями в ранней профессиональной ориентации школьников начальной школы. </a:t>
            </a:r>
          </a:p>
          <a:p>
            <a:pPr indent="342000" algn="just">
              <a:lnSpc>
                <a:spcPct val="150000"/>
              </a:lnSpc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 учетом выделенных противоречий сделан выбор темы исследования,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которого сформулирована следующим образом: каковы педагогические условия формирования представлений о мире профессий у младших школьников в игровой деятельности?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6408712"/>
          </a:xfrm>
        </p:spPr>
        <p:txBody>
          <a:bodyPr>
            <a:normAutofit fontScale="77500" lnSpcReduction="20000"/>
          </a:bodyPr>
          <a:lstStyle/>
          <a:p>
            <a:pPr indent="342000" algn="just">
              <a:lnSpc>
                <a:spcPct val="16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исследования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обосновать и экспериментально проверить педагогические условия формирования представлений о мире профессий у младших школьников в игровой деятельности.</a:t>
            </a:r>
          </a:p>
          <a:p>
            <a:pPr indent="342000" algn="just">
              <a:lnSpc>
                <a:spcPct val="16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 исследования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процесс формирования представлений о мире профессий у младших школьников.</a:t>
            </a:r>
          </a:p>
          <a:p>
            <a:pPr indent="342000" algn="just">
              <a:lnSpc>
                <a:spcPct val="16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 исследования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педагогические условия формирования представлений о мире профессий у младших школьников.</a:t>
            </a:r>
          </a:p>
          <a:p>
            <a:pPr indent="342000" algn="just">
              <a:lnSpc>
                <a:spcPct val="160000"/>
              </a:lnSpc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6453336"/>
          </a:xfrm>
        </p:spPr>
        <p:txBody>
          <a:bodyPr>
            <a:normAutofit fontScale="77500" lnSpcReduction="20000"/>
          </a:bodyPr>
          <a:lstStyle/>
          <a:p>
            <a:pPr indent="342000" algn="just">
              <a:lnSpc>
                <a:spcPct val="160000"/>
              </a:lnSpc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Гипотеза исследования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основана на том, что процесс формирования представлений о мире профессий у младших школьников в игровой деятельности будет наиболее эффективным, если:</a:t>
            </a:r>
          </a:p>
          <a:p>
            <a:pPr indent="342000" algn="just">
              <a:lnSpc>
                <a:spcPct val="16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будет дана сущностная характеристика понятия «профессия»;</a:t>
            </a:r>
          </a:p>
          <a:p>
            <a:pPr indent="342000" algn="just">
              <a:lnSpc>
                <a:spcPct val="16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будут учтены возрастные особенности младших школьников;</a:t>
            </a:r>
          </a:p>
          <a:p>
            <a:pPr indent="342000" algn="just">
              <a:lnSpc>
                <a:spcPct val="16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будут выявлены и обоснованы педагогические условия формирования представлений о мире профессий у младших школьников.</a:t>
            </a:r>
          </a:p>
          <a:p>
            <a:pPr indent="342000" algn="just">
              <a:lnSpc>
                <a:spcPct val="16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определена роль игровой деятельности в формировании представлений о мире профессий у младших школьников;</a:t>
            </a:r>
          </a:p>
          <a:p>
            <a:pPr indent="342000" algn="just">
              <a:lnSpc>
                <a:spcPct val="160000"/>
              </a:lnSpc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858000"/>
          </a:xfrm>
        </p:spPr>
        <p:txBody>
          <a:bodyPr>
            <a:normAutofit fontScale="77500" lnSpcReduction="20000"/>
          </a:bodyPr>
          <a:lstStyle/>
          <a:p>
            <a:pPr indent="342000" algn="just">
              <a:lnSpc>
                <a:spcPct val="160000"/>
              </a:lnSpc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</a:p>
          <a:p>
            <a:pPr indent="342000" algn="just">
              <a:lnSpc>
                <a:spcPct val="160000"/>
              </a:lnSpc>
              <a:buFont typeface="+mj-lt"/>
              <a:buAutoNum type="arabicPeriod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Дать сущностную характеристику понятию «профессия»;</a:t>
            </a:r>
          </a:p>
          <a:p>
            <a:pPr indent="342000" algn="just">
              <a:lnSpc>
                <a:spcPct val="160000"/>
              </a:lnSpc>
              <a:buFont typeface="+mj-lt"/>
              <a:buAutoNum type="arabicPeriod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Определить возрастные особенности младших школьников;</a:t>
            </a:r>
          </a:p>
          <a:p>
            <a:pPr indent="342000" algn="just">
              <a:lnSpc>
                <a:spcPct val="160000"/>
              </a:lnSpc>
              <a:buFont typeface="+mj-lt"/>
              <a:buAutoNum type="arabicPeriod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Выявить, обосновать и экспериментально проверить   педагогические условия формирования представлений о мире профессий у младших школьников.</a:t>
            </a:r>
          </a:p>
          <a:p>
            <a:pPr indent="342000" algn="just">
              <a:lnSpc>
                <a:spcPct val="160000"/>
              </a:lnSpc>
              <a:buFont typeface="+mj-lt"/>
              <a:buAutoNum type="arabicPeriod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Определить роль игровой деятельности в формировании представлений о мире профессий у младших школьников.</a:t>
            </a:r>
          </a:p>
          <a:p>
            <a:pPr indent="342000" algn="just">
              <a:lnSpc>
                <a:spcPct val="160000"/>
              </a:lnSpc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3168352"/>
          </a:xfrm>
        </p:spPr>
        <p:txBody>
          <a:bodyPr>
            <a:normAutofit/>
          </a:bodyPr>
          <a:lstStyle/>
          <a:p>
            <a:pPr indent="342000" algn="just">
              <a:lnSpc>
                <a:spcPct val="16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Исследовательская работа проводилась в 1 «Л» с участием 30 младших школьников на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базе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ГБОУ «Средняя общеобразовательная школа № 1569 «Созвездие»».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avatars.mds.yandex.net/get-altay/1924793/2a0000016e15af609f686e818e8e3c47fff8/XXL"/>
          <p:cNvPicPr>
            <a:picLocks noChangeAspect="1" noChangeArrowheads="1"/>
          </p:cNvPicPr>
          <p:nvPr/>
        </p:nvPicPr>
        <p:blipFill>
          <a:blip r:embed="rId3" cstate="print"/>
          <a:srcRect b="12245"/>
          <a:stretch>
            <a:fillRect/>
          </a:stretch>
        </p:blipFill>
        <p:spPr bwMode="auto">
          <a:xfrm>
            <a:off x="1043608" y="2204864"/>
            <a:ext cx="713535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95536" y="692696"/>
          <a:ext cx="8352928" cy="5472607"/>
        </p:xfrm>
        <a:graphic>
          <a:graphicData uri="http://schemas.openxmlformats.org/drawingml/2006/table">
            <a:tbl>
              <a:tblPr/>
              <a:tblGrid>
                <a:gridCol w="1431931"/>
                <a:gridCol w="5250412"/>
                <a:gridCol w="1670585"/>
              </a:tblGrid>
              <a:tr h="643836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Критерий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Средства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измерения</a:t>
                      </a:r>
                      <a:endParaRPr lang="ru-RU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67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Когнитивный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знание о работе людей и профессиональном мире;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понимание значения работы в жизни человека;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знание и представления об учебном процессе;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понимание творческой роли деятельности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0" dirty="0">
                          <a:latin typeface="Times New Roman"/>
                          <a:ea typeface="Calibri"/>
                          <a:cs typeface="Times New Roman"/>
                        </a:rPr>
                        <a:t>Тест «Знаешь ли ты профессии»</a:t>
                      </a:r>
                      <a:endParaRPr lang="ru-RU" sz="1600" b="0" i="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7672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Мотивационно-ценностный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уважение к труду и профессиональной деятельности;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прилежание и настойчивость в преодолении трудностей;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желание работать в команде и проявлять творческий подход в деятельности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Наблюдение, методика «Неоконченные предложения»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3427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Деятельностный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способность быстро и легко осваивать практические навыки;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оригинальность и успешность выполнения задач; 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демонстрация трудолюбия, дисциплины и коллективизма при учебной и трудовой деятельности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Наблюдение,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Диагностическая методика Г.А.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Урунтаевой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и Т.И. Гризик «Представления о труде взрослых»</a:t>
                      </a: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4087" marR="640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467544" y="476672"/>
            <a:ext cx="8229600" cy="5976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342000" algn="just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muhaz.org/agash-materiallarnn-qasiyetleri-ham-ondag-ushrasatugn-ayrm-kem/53623_html_1694d02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85184"/>
            <a:ext cx="8892480" cy="1008112"/>
          </a:xfrm>
        </p:spPr>
        <p:txBody>
          <a:bodyPr>
            <a:noAutofit/>
          </a:bodyPr>
          <a:lstStyle/>
          <a:p>
            <a:pPr indent="342000" algn="ctr">
              <a:lnSpc>
                <a:spcPct val="16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Итоговый результат уровня сформированности представлений о мире профессий у младших школьников</a:t>
            </a:r>
          </a:p>
          <a:p>
            <a:pPr indent="342000" algn="ctr">
              <a:lnSpc>
                <a:spcPct val="160000"/>
              </a:lnSpc>
              <a:buNone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6384900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516</Words>
  <Application>Microsoft Office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Вика</cp:lastModifiedBy>
  <cp:revision>39</cp:revision>
  <dcterms:created xsi:type="dcterms:W3CDTF">2023-06-01T20:04:55Z</dcterms:created>
  <dcterms:modified xsi:type="dcterms:W3CDTF">2023-06-16T16:11:11Z</dcterms:modified>
</cp:coreProperties>
</file>